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FDA90B-1497-4801-BA18-F52C6B88AA7A}" type="datetimeFigureOut">
              <a:rPr lang="en-US" smtClean="0"/>
              <a:t>4/16/2021</a:t>
            </a:fld>
            <a:endParaRPr lang="en-US"/>
          </a:p>
        </p:txBody>
      </p:sp>
      <p:sp>
        <p:nvSpPr>
          <p:cNvPr id="5" name="Footer Placeholder 4"/>
          <p:cNvSpPr>
            <a:spLocks noGrp="1"/>
          </p:cNvSpPr>
          <p:nvPr>
            <p:ph type="ftr" sz="quarter" idx="11"/>
          </p:nvPr>
        </p:nvSpPr>
        <p:spPr>
          <a:xfrm>
            <a:off x="1451579" y="329307"/>
            <a:ext cx="5626774" cy="309201"/>
          </a:xfrm>
        </p:spPr>
        <p:txBody>
          <a:bodyPr/>
          <a:lstStyle/>
          <a:p>
            <a:endParaRPr lang="en-US"/>
          </a:p>
        </p:txBody>
      </p:sp>
      <p:sp>
        <p:nvSpPr>
          <p:cNvPr id="6" name="Slide Number Placeholder 5"/>
          <p:cNvSpPr>
            <a:spLocks noGrp="1"/>
          </p:cNvSpPr>
          <p:nvPr>
            <p:ph type="sldNum" sz="quarter" idx="12"/>
          </p:nvPr>
        </p:nvSpPr>
        <p:spPr>
          <a:xfrm>
            <a:off x="476834" y="798973"/>
            <a:ext cx="811019" cy="503578"/>
          </a:xfrm>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852863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FDA90B-1497-4801-BA18-F52C6B88AA7A}"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3528816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FDA90B-1497-4801-BA18-F52C6B88AA7A}"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186810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FDA90B-1497-4801-BA18-F52C6B88AA7A}"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139490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FDA90B-1497-4801-BA18-F52C6B88AA7A}"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25426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FDA90B-1497-4801-BA18-F52C6B88AA7A}"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624394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FDA90B-1497-4801-BA18-F52C6B88AA7A}" type="datetimeFigureOut">
              <a:rPr lang="en-US" smtClean="0"/>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35926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FDA90B-1497-4801-BA18-F52C6B88AA7A}"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16304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FDA90B-1497-4801-BA18-F52C6B88AA7A}" type="datetimeFigureOut">
              <a:rPr lang="en-US" smtClean="0"/>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3162786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FDA90B-1497-4801-BA18-F52C6B88AA7A}"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779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BFDA90B-1497-4801-BA18-F52C6B88AA7A}" type="datetimeFigureOut">
              <a:rPr lang="en-US" smtClean="0"/>
              <a:t>4/16/2021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CAF48BB9-C1C5-4C6D-B3B2-682070271D4D}" type="slidenum">
              <a:rPr lang="en-US" smtClean="0"/>
              <a:t>‹#›</a:t>
            </a:fld>
            <a:endParaRPr lang="en-US"/>
          </a:p>
        </p:txBody>
      </p:sp>
    </p:spTree>
    <p:extLst>
      <p:ext uri="{BB962C8B-B14F-4D97-AF65-F5344CB8AC3E}">
        <p14:creationId xmlns:p14="http://schemas.microsoft.com/office/powerpoint/2010/main" val="1125059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BFDA90B-1497-4801-BA18-F52C6B88AA7A}" type="datetimeFigureOut">
              <a:rPr lang="en-US" smtClean="0"/>
              <a:t>4/16/2021</a:t>
            </a:fld>
            <a:endParaRPr lang="en-US"/>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AF48BB9-C1C5-4C6D-B3B2-682070271D4D}" type="slidenum">
              <a:rPr lang="en-US" smtClean="0"/>
              <a:t>‹#›</a:t>
            </a:fld>
            <a:endParaRPr lang="en-US"/>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7048429"/>
      </p:ext>
    </p:extLst>
  </p:cSld>
  <p:clrMap bg1="dk1" tx1="lt1" bg2="dk2" tx2="lt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dc.gov/handwashing/when-how-handwashing.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65857-2147-4848-9470-36AD205295D4}"/>
              </a:ext>
            </a:extLst>
          </p:cNvPr>
          <p:cNvSpPr>
            <a:spLocks noGrp="1"/>
          </p:cNvSpPr>
          <p:nvPr>
            <p:ph type="ctrTitle"/>
          </p:nvPr>
        </p:nvSpPr>
        <p:spPr>
          <a:xfrm>
            <a:off x="940158" y="1122363"/>
            <a:ext cx="9727842" cy="2387600"/>
          </a:xfrm>
        </p:spPr>
        <p:txBody>
          <a:bodyPr>
            <a:normAutofit fontScale="90000"/>
          </a:bodyPr>
          <a:lstStyle/>
          <a:p>
            <a:r>
              <a:rPr lang="en-US" b="1" dirty="0">
                <a:latin typeface="Times New Roman" panose="02020603050405020304" pitchFamily="18" charset="0"/>
                <a:cs typeface="Times New Roman" panose="02020603050405020304" pitchFamily="18" charset="0"/>
              </a:rPr>
              <a:t>Handwashing and infectious Diseases.</a:t>
            </a:r>
          </a:p>
        </p:txBody>
      </p:sp>
      <p:sp>
        <p:nvSpPr>
          <p:cNvPr id="3" name="Subtitle 2">
            <a:extLst>
              <a:ext uri="{FF2B5EF4-FFF2-40B4-BE49-F238E27FC236}">
                <a16:creationId xmlns:a16="http://schemas.microsoft.com/office/drawing/2014/main" id="{51BC737E-B61D-4E25-9D34-71B84D713A79}"/>
              </a:ext>
            </a:extLst>
          </p:cNvPr>
          <p:cNvSpPr>
            <a:spLocks noGrp="1"/>
          </p:cNvSpPr>
          <p:nvPr>
            <p:ph type="subTitle" idx="1"/>
          </p:nvPr>
        </p:nvSpPr>
        <p:spPr>
          <a:xfrm>
            <a:off x="1524000" y="3602037"/>
            <a:ext cx="9144000" cy="2133599"/>
          </a:xfrm>
        </p:spPr>
        <p:txBody>
          <a:bodyPr>
            <a:normAutofit lnSpcReduction="10000"/>
          </a:bodyPr>
          <a:lstStyle/>
          <a:p>
            <a:pPr marL="0" marR="0" algn="ctr">
              <a:lnSpc>
                <a:spcPct val="20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Student Name</a:t>
            </a:r>
          </a:p>
          <a:p>
            <a:pPr marL="0" marR="0" algn="ctr">
              <a:lnSpc>
                <a:spcPct val="20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Institution affiliation</a:t>
            </a:r>
          </a:p>
          <a:p>
            <a:pPr marL="0" marR="0" algn="ctr">
              <a:lnSpc>
                <a:spcPct val="200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Date</a:t>
            </a:r>
          </a:p>
          <a:p>
            <a:endParaRPr lang="en-US" dirty="0"/>
          </a:p>
        </p:txBody>
      </p:sp>
    </p:spTree>
    <p:extLst>
      <p:ext uri="{BB962C8B-B14F-4D97-AF65-F5344CB8AC3E}">
        <p14:creationId xmlns:p14="http://schemas.microsoft.com/office/powerpoint/2010/main" val="65740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AA4B6-CCB6-49AC-BAB2-567DACAFFE7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CD14A8B0-3E78-481F-9BF0-5FE6ADBFB430}"/>
              </a:ext>
            </a:extLst>
          </p:cNvPr>
          <p:cNvSpPr>
            <a:spLocks noGrp="1"/>
          </p:cNvSpPr>
          <p:nvPr>
            <p:ph idx="1"/>
          </p:nvPr>
        </p:nvSpPr>
        <p:spPr/>
        <p:txBody>
          <a:bodyPr>
            <a:normAutofit/>
          </a:bodyPr>
          <a:lstStyle/>
          <a:p>
            <a:pPr algn="ctr"/>
            <a:r>
              <a:rPr lang="en-US" dirty="0">
                <a:effectLst/>
                <a:latin typeface="Times New Roman" panose="02020603050405020304" pitchFamily="18" charset="0"/>
                <a:ea typeface="Calibri" panose="020F0502020204030204" pitchFamily="34" charset="0"/>
              </a:rPr>
              <a:t>Hands are the most exposed part of the body exposed to environmental germs.</a:t>
            </a:r>
          </a:p>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In the US, 6.7 per 100,000 people succumb to infectious diseases. </a:t>
            </a:r>
          </a:p>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Moreover, diarrhea-related infections contribute to 50% percent of deaths caused by poor hygiene and handwashing ignorance. </a:t>
            </a:r>
          </a:p>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Moreover, about 80% of the common infections are spread by hand. Around 1.8 million children under the age of 6 die each year from pneumonia, causing about 13% of children’s deaths. </a:t>
            </a:r>
          </a:p>
          <a:p>
            <a:endParaRPr lang="en-US" dirty="0"/>
          </a:p>
        </p:txBody>
      </p:sp>
    </p:spTree>
    <p:extLst>
      <p:ext uri="{BB962C8B-B14F-4D97-AF65-F5344CB8AC3E}">
        <p14:creationId xmlns:p14="http://schemas.microsoft.com/office/powerpoint/2010/main" val="285534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D5E3C-C25A-4333-819E-DC448CE72913}"/>
              </a:ext>
            </a:extLst>
          </p:cNvPr>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Diseases associated with poor handwashing habits.</a:t>
            </a:r>
          </a:p>
        </p:txBody>
      </p:sp>
      <p:sp>
        <p:nvSpPr>
          <p:cNvPr id="3" name="Content Placeholder 2">
            <a:extLst>
              <a:ext uri="{FF2B5EF4-FFF2-40B4-BE49-F238E27FC236}">
                <a16:creationId xmlns:a16="http://schemas.microsoft.com/office/drawing/2014/main" id="{ED746006-FF26-4ED1-A398-EAC09BCAD78C}"/>
              </a:ext>
            </a:extLst>
          </p:cNvPr>
          <p:cNvSpPr>
            <a:spLocks noGrp="1"/>
          </p:cNvSpPr>
          <p:nvPr>
            <p:ph sz="half" idx="1"/>
          </p:nvPr>
        </p:nvSpPr>
        <p:spPr/>
        <p:txBody>
          <a:bodyPr>
            <a:normAutofit fontScale="62500" lnSpcReduction="20000"/>
          </a:bodyPr>
          <a:lstStyle/>
          <a:p>
            <a:pPr algn="ctr"/>
            <a:r>
              <a:rPr lang="en-US" sz="3600" dirty="0">
                <a:effectLst/>
                <a:latin typeface="Times New Roman" panose="02020603050405020304" pitchFamily="18" charset="0"/>
                <a:ea typeface="Calibri" panose="020F0502020204030204" pitchFamily="34" charset="0"/>
              </a:rPr>
              <a:t>ebolavirus, </a:t>
            </a:r>
          </a:p>
          <a:p>
            <a:pPr algn="ctr"/>
            <a:r>
              <a:rPr lang="en-US" sz="3600" dirty="0">
                <a:effectLst/>
                <a:latin typeface="Times New Roman" panose="02020603050405020304" pitchFamily="18" charset="0"/>
                <a:ea typeface="Calibri" panose="020F0502020204030204" pitchFamily="34" charset="0"/>
              </a:rPr>
              <a:t>coronavirus, </a:t>
            </a:r>
          </a:p>
          <a:p>
            <a:pPr algn="ctr"/>
            <a:r>
              <a:rPr lang="en-US" sz="3600" dirty="0">
                <a:effectLst/>
                <a:latin typeface="Times New Roman" panose="02020603050405020304" pitchFamily="18" charset="0"/>
                <a:ea typeface="Calibri" panose="020F0502020204030204" pitchFamily="34" charset="0"/>
              </a:rPr>
              <a:t>cold, </a:t>
            </a:r>
          </a:p>
          <a:p>
            <a:pPr algn="ctr"/>
            <a:r>
              <a:rPr lang="en-US" sz="3600" dirty="0">
                <a:effectLst/>
                <a:latin typeface="Times New Roman" panose="02020603050405020304" pitchFamily="18" charset="0"/>
                <a:ea typeface="Calibri" panose="020F0502020204030204" pitchFamily="34" charset="0"/>
              </a:rPr>
              <a:t>influenza, </a:t>
            </a:r>
          </a:p>
          <a:p>
            <a:pPr algn="ctr"/>
            <a:r>
              <a:rPr lang="en-US" sz="3600" dirty="0">
                <a:effectLst/>
                <a:latin typeface="Times New Roman" panose="02020603050405020304" pitchFamily="18" charset="0"/>
                <a:ea typeface="Calibri" panose="020F0502020204030204" pitchFamily="34" charset="0"/>
              </a:rPr>
              <a:t>cholera, </a:t>
            </a:r>
          </a:p>
          <a:p>
            <a:pPr algn="ctr"/>
            <a:r>
              <a:rPr lang="en-US" sz="3600" dirty="0">
                <a:effectLst/>
                <a:latin typeface="Times New Roman" panose="02020603050405020304" pitchFamily="18" charset="0"/>
                <a:ea typeface="Calibri" panose="020F0502020204030204" pitchFamily="34" charset="0"/>
              </a:rPr>
              <a:t>meningitis, </a:t>
            </a:r>
          </a:p>
          <a:p>
            <a:pPr algn="ctr"/>
            <a:r>
              <a:rPr lang="en-US" sz="3600" dirty="0">
                <a:effectLst/>
                <a:latin typeface="Times New Roman" panose="02020603050405020304" pitchFamily="18" charset="0"/>
                <a:ea typeface="Calibri" panose="020F0502020204030204" pitchFamily="34" charset="0"/>
              </a:rPr>
              <a:t>chickenpox</a:t>
            </a:r>
            <a:endParaRPr lang="en-US" sz="4800" dirty="0"/>
          </a:p>
        </p:txBody>
      </p:sp>
      <p:pic>
        <p:nvPicPr>
          <p:cNvPr id="1026" name="Picture 2" descr="Infectious Diseases | The School of Medicine &amp; Health Sciences">
            <a:extLst>
              <a:ext uri="{FF2B5EF4-FFF2-40B4-BE49-F238E27FC236}">
                <a16:creationId xmlns:a16="http://schemas.microsoft.com/office/drawing/2014/main" id="{0B4D1FF3-ED24-473B-A7B7-16052BE89715}"/>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055873" y="1957589"/>
            <a:ext cx="3963163" cy="3335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12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AE4CA-3355-495F-AA99-D5AE46AD295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Effects of poor handwashing.</a:t>
            </a:r>
          </a:p>
        </p:txBody>
      </p:sp>
      <p:sp>
        <p:nvSpPr>
          <p:cNvPr id="3" name="Content Placeholder 2">
            <a:extLst>
              <a:ext uri="{FF2B5EF4-FFF2-40B4-BE49-F238E27FC236}">
                <a16:creationId xmlns:a16="http://schemas.microsoft.com/office/drawing/2014/main" id="{51BDDB58-D92B-4726-B31F-056BF169E5CB}"/>
              </a:ext>
            </a:extLst>
          </p:cNvPr>
          <p:cNvSpPr>
            <a:spLocks noGrp="1"/>
          </p:cNvSpPr>
          <p:nvPr>
            <p:ph idx="1"/>
          </p:nvPr>
        </p:nvSpPr>
        <p:spPr/>
        <p:txBody>
          <a:bodyPr>
            <a:normAutofit fontScale="77500" lnSpcReduction="20000"/>
          </a:bodyPr>
          <a:lstStyle/>
          <a:p>
            <a:pPr algn="ctr"/>
            <a:r>
              <a:rPr lang="en-US" sz="3600" dirty="0">
                <a:latin typeface="Times New Roman" panose="02020603050405020304" pitchFamily="18" charset="0"/>
                <a:ea typeface="Calibri" panose="020F0502020204030204" pitchFamily="34" charset="0"/>
              </a:rPr>
              <a:t>P</a:t>
            </a:r>
            <a:r>
              <a:rPr lang="en-US" sz="3600" dirty="0">
                <a:effectLst/>
                <a:latin typeface="Times New Roman" panose="02020603050405020304" pitchFamily="18" charset="0"/>
                <a:ea typeface="Calibri" panose="020F0502020204030204" pitchFamily="34" charset="0"/>
              </a:rPr>
              <a:t>oor handwashing habits may lead to the spread of airborne, waterborne, and foodborne diseases which leads to a weakened immune system. </a:t>
            </a:r>
          </a:p>
          <a:p>
            <a:pPr algn="ctr"/>
            <a:r>
              <a:rPr lang="en-US" sz="3600" dirty="0">
                <a:effectLst/>
                <a:latin typeface="Times New Roman" panose="02020603050405020304" pitchFamily="18" charset="0"/>
                <a:ea typeface="Calibri" panose="020F0502020204030204" pitchFamily="34" charset="0"/>
              </a:rPr>
              <a:t>Moreover, if an airborne disease spreads in a workplace due to poor hand hygiene, then the number of employee sick days will increase thus reducing the productivity rates of business institutions. This will lower sales and profits</a:t>
            </a:r>
            <a:endParaRPr lang="en-US" sz="4800" dirty="0"/>
          </a:p>
        </p:txBody>
      </p:sp>
    </p:spTree>
    <p:extLst>
      <p:ext uri="{BB962C8B-B14F-4D97-AF65-F5344CB8AC3E}">
        <p14:creationId xmlns:p14="http://schemas.microsoft.com/office/powerpoint/2010/main" val="731227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4379-AC96-4B2E-84C0-008D04C5C0B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Effective handwashing habits.</a:t>
            </a:r>
          </a:p>
        </p:txBody>
      </p:sp>
      <p:sp>
        <p:nvSpPr>
          <p:cNvPr id="3" name="Content Placeholder 2">
            <a:extLst>
              <a:ext uri="{FF2B5EF4-FFF2-40B4-BE49-F238E27FC236}">
                <a16:creationId xmlns:a16="http://schemas.microsoft.com/office/drawing/2014/main" id="{6E9E41E7-9654-4E1A-8A6D-974891237164}"/>
              </a:ext>
            </a:extLst>
          </p:cNvPr>
          <p:cNvSpPr>
            <a:spLocks noGrp="1"/>
          </p:cNvSpPr>
          <p:nvPr>
            <p:ph idx="1"/>
          </p:nvPr>
        </p:nvSpPr>
        <p:spPr/>
        <p:txBody>
          <a:bodyPr>
            <a:normAutofit fontScale="92500" lnSpcReduction="20000"/>
          </a:bodyPr>
          <a:lstStyle/>
          <a:p>
            <a:pPr algn="ctr"/>
            <a:r>
              <a:rPr lang="en-US" dirty="0">
                <a:effectLst/>
                <a:latin typeface="Times New Roman" panose="02020603050405020304" pitchFamily="18" charset="0"/>
                <a:ea typeface="Calibri" panose="020F0502020204030204" pitchFamily="34" charset="0"/>
              </a:rPr>
              <a:t>Effective handwashing strategies can be done through the following:</a:t>
            </a:r>
          </a:p>
          <a:p>
            <a:pPr algn="ctr"/>
            <a:r>
              <a:rPr lang="en-US" dirty="0">
                <a:effectLst/>
                <a:latin typeface="Times New Roman" panose="02020603050405020304" pitchFamily="18" charset="0"/>
                <a:ea typeface="Calibri" panose="020F0502020204030204" pitchFamily="34" charset="0"/>
              </a:rPr>
              <a:t>First, dampening hands with clean flowing water, putting soap on the hands by rubbing them together with soap between one’s hands and underneath the nails, scrubbing hands together for twenty seconds, rinsing one’s hands with running clean water, and drying hands with a fresh towel, or paper towels.</a:t>
            </a:r>
          </a:p>
          <a:p>
            <a:pPr algn="ctr"/>
            <a:r>
              <a:rPr lang="en-US" dirty="0">
                <a:effectLst/>
                <a:latin typeface="Times New Roman" panose="02020603050405020304" pitchFamily="18" charset="0"/>
                <a:ea typeface="Calibri" panose="020F0502020204030204" pitchFamily="34" charset="0"/>
              </a:rPr>
              <a:t>However, when water and soap are not readily present, alcohol-based sanitizers with at least sixty percent alcohol can be used for cleansing of hands. Sanitizers can be utilized by applying the gel product on the palm, the right quantity is usually written on the container label, rubbing one’s hand together, and on the surfaces of the hand and under the nails until the hands are dry</a:t>
            </a:r>
            <a:endParaRPr lang="en-US" sz="4000" dirty="0"/>
          </a:p>
        </p:txBody>
      </p:sp>
    </p:spTree>
    <p:extLst>
      <p:ext uri="{BB962C8B-B14F-4D97-AF65-F5344CB8AC3E}">
        <p14:creationId xmlns:p14="http://schemas.microsoft.com/office/powerpoint/2010/main" val="261760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739BD-515E-4EE9-94CC-350A00E37AA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BA5CB9D5-BC2B-4F15-8D3E-D1D14134DAB6}"/>
              </a:ext>
            </a:extLst>
          </p:cNvPr>
          <p:cNvSpPr>
            <a:spLocks noGrp="1"/>
          </p:cNvSpPr>
          <p:nvPr>
            <p:ph idx="1"/>
          </p:nvPr>
        </p:nvSpPr>
        <p:spPr/>
        <p:txBody>
          <a:bodyPr>
            <a:normAutofit fontScale="77500" lnSpcReduction="20000"/>
          </a:bodyPr>
          <a:lstStyle/>
          <a:p>
            <a:pPr algn="ctr"/>
            <a:r>
              <a:rPr lang="en-US" sz="3200" dirty="0">
                <a:effectLst/>
                <a:latin typeface="Times New Roman" panose="02020603050405020304" pitchFamily="18" charset="0"/>
                <a:ea typeface="Calibri" panose="020F0502020204030204" pitchFamily="34" charset="0"/>
              </a:rPr>
              <a:t>Handwashing reduces the spread of infectious diseases since it removes respiratory pathogens from hands thus reducing their probability of entering the human body.</a:t>
            </a:r>
          </a:p>
          <a:p>
            <a:pPr algn="ctr"/>
            <a:r>
              <a:rPr lang="en-US" sz="3200" dirty="0">
                <a:effectLst/>
                <a:latin typeface="Times New Roman" panose="02020603050405020304" pitchFamily="18" charset="0"/>
                <a:ea typeface="Calibri" panose="020F0502020204030204" pitchFamily="34" charset="0"/>
              </a:rPr>
              <a:t>Since children are the most exposed to germs in schools and playgrounds.</a:t>
            </a:r>
          </a:p>
          <a:p>
            <a:pPr algn="ctr"/>
            <a:r>
              <a:rPr lang="en-US" sz="3200" dirty="0">
                <a:latin typeface="Times New Roman" panose="02020603050405020304" pitchFamily="18" charset="0"/>
                <a:ea typeface="Calibri" panose="020F0502020204030204" pitchFamily="34" charset="0"/>
              </a:rPr>
              <a:t>E</a:t>
            </a:r>
            <a:r>
              <a:rPr lang="en-US" sz="3200" dirty="0">
                <a:effectLst/>
                <a:latin typeface="Times New Roman" panose="02020603050405020304" pitchFamily="18" charset="0"/>
                <a:ea typeface="Calibri" panose="020F0502020204030204" pitchFamily="34" charset="0"/>
              </a:rPr>
              <a:t>ducating them on the importance of handwashing can ensure that infectious diseases are avoided, especially when handling infectious diseases spread by touching contaminated surfaces.</a:t>
            </a:r>
            <a:endParaRPr lang="en-US" sz="4400" dirty="0"/>
          </a:p>
        </p:txBody>
      </p:sp>
    </p:spTree>
    <p:extLst>
      <p:ext uri="{BB962C8B-B14F-4D97-AF65-F5344CB8AC3E}">
        <p14:creationId xmlns:p14="http://schemas.microsoft.com/office/powerpoint/2010/main" val="2701137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706C2-97EA-418C-88EC-2112533BD494}"/>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Reference.</a:t>
            </a:r>
          </a:p>
        </p:txBody>
      </p:sp>
      <p:sp>
        <p:nvSpPr>
          <p:cNvPr id="3" name="Content Placeholder 2">
            <a:extLst>
              <a:ext uri="{FF2B5EF4-FFF2-40B4-BE49-F238E27FC236}">
                <a16:creationId xmlns:a16="http://schemas.microsoft.com/office/drawing/2014/main" id="{088C5355-DBE7-422C-893D-22B10E58CD4C}"/>
              </a:ext>
            </a:extLst>
          </p:cNvPr>
          <p:cNvSpPr>
            <a:spLocks noGrp="1"/>
          </p:cNvSpPr>
          <p:nvPr>
            <p:ph idx="1"/>
          </p:nvPr>
        </p:nvSpPr>
        <p:spPr/>
        <p:txBody>
          <a:bodyPr/>
          <a:lstStyle/>
          <a:p>
            <a:pPr marL="457200" marR="0" indent="-457200" algn="just">
              <a:lnSpc>
                <a:spcPct val="200000"/>
              </a:lnSpc>
              <a:spcBef>
                <a:spcPts val="0"/>
              </a:spcBef>
              <a:spcAft>
                <a:spcPts val="800"/>
              </a:spcAft>
            </a:pP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Center for disease control (CDC).</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Handwashing and coronavirus</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[Online] at </a:t>
            </a:r>
            <a:r>
              <a:rPr lang="en-US"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https://www.cdc.gov/handwashing/when-how-handwashing.html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457200" marR="0" indent="-457200" algn="just">
              <a:lnSpc>
                <a:spcPct val="200000"/>
              </a:lnSpc>
              <a:spcBef>
                <a:spcPts val="0"/>
              </a:spcBef>
              <a:spcAft>
                <a:spcPts val="800"/>
              </a:spcAft>
            </a:pP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Haque, M. (2020). Handwashing in averting infectious diseases: Relevance to COVID-19. </a:t>
            </a:r>
            <a:r>
              <a:rPr lang="en-US" sz="18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Journal of Population Therapeutics and Clinical Pharmacology</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27</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(SP1), e37-e52.</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2567192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20</TotalTime>
  <Words>448</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Rockwell</vt:lpstr>
      <vt:lpstr>Times New Roman</vt:lpstr>
      <vt:lpstr>Gallery</vt:lpstr>
      <vt:lpstr>Handwashing and infectious Diseases.</vt:lpstr>
      <vt:lpstr>Introduction</vt:lpstr>
      <vt:lpstr>Diseases associated with poor handwashing habits.</vt:lpstr>
      <vt:lpstr>Effects of poor handwashing.</vt:lpstr>
      <vt:lpstr>Effective handwashing habits.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Handwashing and infectious Diseases.</dc:title>
  <dc:creator>user</dc:creator>
  <cp:lastModifiedBy>user</cp:lastModifiedBy>
  <cp:revision>6</cp:revision>
  <dcterms:created xsi:type="dcterms:W3CDTF">2021-04-16T15:23:52Z</dcterms:created>
  <dcterms:modified xsi:type="dcterms:W3CDTF">2021-04-16T15:44:16Z</dcterms:modified>
</cp:coreProperties>
</file>